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1"/>
  </p:notesMasterIdLst>
  <p:sldIdLst>
    <p:sldId id="265" r:id="rId2"/>
    <p:sldId id="266" r:id="rId3"/>
    <p:sldId id="295" r:id="rId4"/>
    <p:sldId id="286" r:id="rId5"/>
    <p:sldId id="267" r:id="rId6"/>
    <p:sldId id="268" r:id="rId7"/>
    <p:sldId id="287" r:id="rId8"/>
    <p:sldId id="269" r:id="rId9"/>
    <p:sldId id="271" r:id="rId10"/>
    <p:sldId id="272" r:id="rId11"/>
    <p:sldId id="273" r:id="rId12"/>
    <p:sldId id="288" r:id="rId13"/>
    <p:sldId id="274" r:id="rId14"/>
    <p:sldId id="275" r:id="rId15"/>
    <p:sldId id="276" r:id="rId16"/>
    <p:sldId id="284" r:id="rId17"/>
    <p:sldId id="279" r:id="rId18"/>
    <p:sldId id="294" r:id="rId19"/>
    <p:sldId id="277" r:id="rId20"/>
    <p:sldId id="291" r:id="rId21"/>
    <p:sldId id="278" r:id="rId22"/>
    <p:sldId id="292" r:id="rId23"/>
    <p:sldId id="280" r:id="rId24"/>
    <p:sldId id="289" r:id="rId25"/>
    <p:sldId id="281" r:id="rId26"/>
    <p:sldId id="282" r:id="rId27"/>
    <p:sldId id="293" r:id="rId28"/>
    <p:sldId id="283" r:id="rId29"/>
    <p:sldId id="290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Black" panose="020F0502020204030203" pitchFamily="34" charset="0"/>
      <p:bold r:id="rId36"/>
      <p:italic r:id="rId37"/>
      <p:boldItalic r:id="rId38"/>
    </p:embeddedFont>
    <p:embeddedFont>
      <p:font typeface="Lato Medium" panose="020F0502020204030203" pitchFamily="34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9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3"/>
    <p:restoredTop sz="81293"/>
  </p:normalViewPr>
  <p:slideViewPr>
    <p:cSldViewPr snapToGrid="0">
      <p:cViewPr varScale="1">
        <p:scale>
          <a:sx n="137" d="100"/>
          <a:sy n="137" d="100"/>
        </p:scale>
        <p:origin x="20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4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f6b19e57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f6b19e57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27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8810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67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891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3564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718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01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35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74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0892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38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422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959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81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763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7739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888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3927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548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074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030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07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898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9083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457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292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365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39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3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0" y="0"/>
            <a:ext cx="9143998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25" y="947325"/>
            <a:ext cx="1733900" cy="5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1089025" y="3151525"/>
            <a:ext cx="52002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None/>
              <a:defRPr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 idx="3"/>
          </p:nvPr>
        </p:nvSpPr>
        <p:spPr>
          <a:xfrm>
            <a:off x="1089025" y="2426825"/>
            <a:ext cx="70698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6934200" y="4705350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DBEC3"/>
                </a:solidFill>
                <a:latin typeface="Lato Black"/>
                <a:ea typeface="Lato Black"/>
                <a:cs typeface="Lato Black"/>
                <a:sym typeface="Lato Black"/>
              </a:rPr>
              <a:t>eng.evolution.com</a:t>
            </a:r>
            <a:endParaRPr sz="1000">
              <a:solidFill>
                <a:srgbClr val="7DBEC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image">
  <p:cSld name="1_Title+image">
    <p:bg>
      <p:bgPr>
        <a:solidFill>
          <a:srgbClr val="0000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2800"/>
              <a:buFont typeface="Lato Black"/>
              <a:buNone/>
              <a:defRPr>
                <a:solidFill>
                  <a:srgbClr val="7D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/>
        </p:nvSpPr>
        <p:spPr>
          <a:xfrm>
            <a:off x="6934200" y="4705350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DBEC3"/>
                </a:solidFill>
                <a:latin typeface="Lato Black"/>
                <a:ea typeface="Lato Black"/>
                <a:cs typeface="Lato Black"/>
                <a:sym typeface="Lato Black"/>
              </a:rPr>
              <a:t>eng.evolution.com</a:t>
            </a:r>
            <a:endParaRPr sz="1000">
              <a:solidFill>
                <a:srgbClr val="7DBEC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83553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 preserve="1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"/>
            <a:ext cx="9143998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050" y="4663225"/>
            <a:ext cx="952850" cy="28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089025" y="2292425"/>
            <a:ext cx="70698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971900" y="3151525"/>
            <a:ext cx="52002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None/>
              <a:defRPr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206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text" type="tx" preserve="1">
  <p:cSld name="Title+text">
    <p:bg>
      <p:bgRef idx="1001">
        <a:schemeClr val="bg1"/>
      </p:bgRef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822900"/>
            <a:ext cx="8520600" cy="27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7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311700" y="1152075"/>
            <a:ext cx="70698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39" name="Google Shape;39;p5"/>
          <p:cNvSpPr txBox="1"/>
          <p:nvPr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41587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text+image" preserve="1" userDrawn="1">
  <p:cSld name="Title+text+image">
    <p:bg>
      <p:bgRef idx="1001">
        <a:schemeClr val="bg1"/>
      </p:bgRef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75661" y="1254935"/>
            <a:ext cx="3861300" cy="3221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30746-63B0-9941-8584-B167A60AC5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9414" y="1254935"/>
            <a:ext cx="4098925" cy="3221760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LV"/>
          </a:p>
        </p:txBody>
      </p:sp>
      <p:sp>
        <p:nvSpPr>
          <p:cNvPr id="9" name="Google Shape;39;p5">
            <a:extLst>
              <a:ext uri="{FF2B5EF4-FFF2-40B4-BE49-F238E27FC236}">
                <a16:creationId xmlns:a16="http://schemas.microsoft.com/office/drawing/2014/main" id="{C37AAF85-2947-3E4B-82F9-A466CE33F49A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266984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image" preserve="1" userDrawn="1">
  <p:cSld name="Title+image">
    <p:bg>
      <p:bgRef idx="1001">
        <a:schemeClr val="bg1"/>
      </p:bgRef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74FB8-9D18-4C49-BB2A-44FC1B8527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312" y="1243017"/>
            <a:ext cx="8461375" cy="3152775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LV"/>
          </a:p>
        </p:txBody>
      </p:sp>
      <p:sp>
        <p:nvSpPr>
          <p:cNvPr id="8" name="Google Shape;39;p5">
            <a:extLst>
              <a:ext uri="{FF2B5EF4-FFF2-40B4-BE49-F238E27FC236}">
                <a16:creationId xmlns:a16="http://schemas.microsoft.com/office/drawing/2014/main" id="{4435ACED-49A4-B542-89B8-0D8911269691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50606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hapes+text" preserve="1">
  <p:cSld name="Title+shapes+text">
    <p:bg>
      <p:bgRef idx="1001">
        <a:schemeClr val="bg1"/>
      </p:bgRef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426900" y="129160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426900" y="215565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DBEC3"/>
              </a:solidFill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426900" y="301970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426900" y="388375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490100" y="142710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490100" y="229875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490100" y="316280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4"/>
          </p:nvPr>
        </p:nvSpPr>
        <p:spPr>
          <a:xfrm>
            <a:off x="624450" y="402685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5"/>
          </p:nvPr>
        </p:nvSpPr>
        <p:spPr>
          <a:xfrm>
            <a:off x="3399525" y="1337550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6"/>
          </p:nvPr>
        </p:nvSpPr>
        <p:spPr>
          <a:xfrm>
            <a:off x="3399525" y="2230075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7"/>
          </p:nvPr>
        </p:nvSpPr>
        <p:spPr>
          <a:xfrm>
            <a:off x="3399525" y="3073250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8"/>
          </p:nvPr>
        </p:nvSpPr>
        <p:spPr>
          <a:xfrm>
            <a:off x="3399525" y="3937300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39;p5">
            <a:extLst>
              <a:ext uri="{FF2B5EF4-FFF2-40B4-BE49-F238E27FC236}">
                <a16:creationId xmlns:a16="http://schemas.microsoft.com/office/drawing/2014/main" id="{AC4DF08A-272E-1443-B2F0-7892E764BEB5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33429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graph" preserve="1" userDrawn="1">
  <p:cSld name="1_Title+graph">
    <p:bg>
      <p:bgRef idx="1001">
        <a:schemeClr val="bg1"/>
      </p:bgRef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09FC278D-061E-FF46-95D1-D23F9F952C9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11150" y="1260783"/>
            <a:ext cx="8521700" cy="2995613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LV"/>
          </a:p>
        </p:txBody>
      </p:sp>
      <p:sp>
        <p:nvSpPr>
          <p:cNvPr id="7" name="Google Shape;39;p5">
            <a:extLst>
              <a:ext uri="{FF2B5EF4-FFF2-40B4-BE49-F238E27FC236}">
                <a16:creationId xmlns:a16="http://schemas.microsoft.com/office/drawing/2014/main" id="{5C2526EA-CABE-D247-9B8B-E0035DA081E1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78534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graph" preserve="1" userDrawn="1">
  <p:cSld name="1_Title+graph">
    <p:bg>
      <p:bgRef idx="1001">
        <a:schemeClr val="bg1"/>
      </p:bgRef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C257EB4-F726-CC40-826E-AA842D87615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10600" y="1248630"/>
            <a:ext cx="8521700" cy="3130272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LV"/>
          </a:p>
        </p:txBody>
      </p:sp>
      <p:sp>
        <p:nvSpPr>
          <p:cNvPr id="9" name="Google Shape;39;p5">
            <a:extLst>
              <a:ext uri="{FF2B5EF4-FFF2-40B4-BE49-F238E27FC236}">
                <a16:creationId xmlns:a16="http://schemas.microsoft.com/office/drawing/2014/main" id="{CCE82120-1D80-EE48-B692-A89C52D2BBB2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909213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 preserve="1">
  <p:cSld name="Closing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"/>
            <a:ext cx="9143998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050" y="4663225"/>
            <a:ext cx="952850" cy="28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037100" y="2236950"/>
            <a:ext cx="70698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237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58" r:id="rId7"/>
    <p:sldLayoutId id="2147483659" r:id="rId8"/>
    <p:sldLayoutId id="2147483666" r:id="rId9"/>
    <p:sldLayoutId id="214748366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ypescriptlang.org/play?target=7&amp;ts=4.2.3#code/PTAEHsDsFMFoBMCWBbakDOioEMA2psAnQ7ATwChyRQAHQ6AM2hICNdpR0AXU98gYyjdQieOgBcnLoUSQA5gG0AuqAC8oZQG5yo9ADoaAV3QALABQByUQH0AjBYCU26roPHzATgAcAdgBsAKwALADMAEy2TqDUACoAyqDMhOCElIIYXIkAbmgSoACCxGQAPJCGyCzMAHxqGkqa0WBZiNigcmjMiPygPDTQ5NA5GG6mZkFOVGCDuSPmFtOQjg2xCUkplJTUXADu4AgouViQeARFFJO09Eys7FK8-enCZagy-ACy2NKIAB6Sz5WEZTKWoKcigcEaWy2AA0oFsYVhthCSmhYIhCgisLCCNAYWRqIhGhCMNA4VhIXx5HqaSEmW4MnkHy+vwKZ2KhRIpGK9NkciqNXUoMJCgsUIssNFYXFoFFIQsKLR4JFEWlFmxqrx8oJ6IsxNV4X1coV1Mosi4zAY2H4HAAEuVsJBQABvRWgY6oSQ8+TaAC+lF6HAACtBwDRbuo7cgHVpKAxDJB+FwjqB0vxPhyyOgzERCLY-uUAcpYTmwvmKsxlA4y4WVC7CfQuIZCI6c7Y9KnPtniGEJn6O1wM6QswoSTj8RogrCAkoJuQ4wmk1BOOV8rhcGY9JuiHI8v8KzPq8xna6G02W4Qd3p6PBDNazGZ0OVYVk8IZoA41DVH8hQABqUAvrgb6wgADL25Dfqu66juSsKTqAASzvOibJvA4BQWYobMJ8Ryel88iwpuejbruBb7lWbpkYQx6Eug2yIFw-AmKAmF9CQi6QB+daEhCaboBwFi-hYkins2y7IBhREkRMPG8dg-EygAVMJoCieel7Xre0D3nQ4A3omz6vu+n6XHpt6ZIpAFGYis6yeC8CMNghi4FwInQI2YkgdohJ+n6aEYRYymIlisGgPBiHaEA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ts=4.2.3#code/C4TwDgpgBAEghgOwCYBsICcoF4oAoIBuECwAXFAPYBGAVhAMbACU2AfFARQJZIDcAUKEixEqDABEIAZ3rouYYFwoJsUANpTgchAHMANCORp0BqhQppEAfgC6AgPT2oAOQDyAFQCi5VwqUI4FCgwOHQ4AFsIYAwoekQoKmhlFBAoLhVgAAtoYiR+RyghaHgjCWlZeUVlVQ0tdJ0rAxKxEwTzSwRbXigC9wBlKAx0CnR+fKdnCIgkKHcAVzA0UnGoAEYAOlmFtChI8MT0KV25zShAoMy4IigAyKORs5QghApgKEvr2+kVgCZNgEU5tIqipwqEANa7ChEI7ACiFbI3KaCcDQSaRJDNYySGRyPzVHBqQjEYDuVHkTTafTvUTGchYjAGE4QADCcAUc3QECs5DMFggiDsY3oylOl1K6BxFXxCHptLKuMq-hq-CgaqgAHJ6CguPRwRq9Kr1bgWFh2IEMMBcBqWTq9dMNUxDeqoAAzQJSCAGArMtkcrn8IX8ADu6SQFGD6zgSCQniIJAAMlxNMQMLh1hnxS0pXiQUwBGMUcIAILoHRzSIkKSrGqU+oGBAVg4GDPrRv7DBqGxCkUIU6hHTV8il8uV4DVmoagBUBrWBh+BgAzEGilARxWSVIfjVW3XdF2DCa2BxuEge6K3gOt8Oyxuq9vCdPZxqANSzo9mqAAbwAvkKCr2-Zltea63mOW41B+7C-iuqKgaOm6LjUfIdC2GZ7joB43E2GDnn2l7AYuN4IVWSGEloQIGE+VFvlRmRcLOADszFBgUwZwBxnHAFYRbQOu4EACw7uhdT7t2BYrAASp4fTuJJACSLLuPJrjOH0YwFBsUCuAgKSUAg0BcqcEBoGOwQxMA2wQCsq78ZuACswnrChAoIFhu6iZhNgNjh6CsU4fzOPCFAyoEgymZuZyutEmBGW8JkQOBNlwXZVYAGxORhWHtgcXSFrxWyLBANaEjljJQBh-5OKu8xFSV6hla0GFoW2cxPF2dg9E44iuC4HhQOGCLJgVtVoA+6hSCA+wWKY7SuVVhRwaNEDjRoU1mCgs38ogLVzMgECuuk0wdd0BQ9X17gDfCWTDSNVkAGLDOEy1HISrbLasLXLQuUDvVZqwLTVD1PS9TkfV9Vk-X9dUtVl4nJcIy2PRQz1Wa96geVS7kZuDv045DEN1UKQ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BUHkBFILlAdwE4EsAuBTUBDU6BPAB0wCgQIZ4k0tcA7UVerZAMxwGMzTOB7egGd0oPgCMAVqAC8oAN6lQTACYIA5KmUB9AIxqANIvyoAtpmE4TRBNBxYAdPT6IAFAEpDSwZnThTmPgBXdAREZmVne29ffyD0QwBfAG5SUnEJR0wAD3QASWUZUA1tACY1FLTJexI+IgAbbFkAbSa1aFMcA1AdEoBdfVBW9pMBLoBmAA5+wbaOwS6ATgXe3pT06oD6zGrAwQALFyHTAGtOgZKABl63FK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ts=4.2.3#code/DYUwLgBAtglgzmEAnAngNQIZJhgRqALggwDsUBuAKAHprp5FVNs9QIBeCARitvoWTosOfCA4QA3gF9edWAKbDWYzgE4AHAHYSVSvMZCWogHQAHJAHtTXM5dMAmY3ACuUABQBKchD5JnJMBgoMWRLJAAaCAAVAGUIABMLEDgSAHJIAHcLJABrPQZBZhFQNy5I+0iwPxAvHzo-AKCQpDDI2ISklPSILNzKGjoAOQB5KIBRIgADUDBJhJAAY2AsDECLEh6YMAALC2dIDAgwFFMxeJAAMxgSLZh1jnZOSdIUSYGIABFhiBGoiBAAG7IHrYRBHbbwHoYFCUGb8AxFZT2Kj6QpKUT2cSpBBIVIogqKIygTGcaT4hSGYogEncXR8VGEqmOcxWGwshxOVyeXT9OH+HIkCwZEiI0REfmC4WyCASoUi9FsTg8d6y4WixWSGQqkgCuXqlQQDTaOl0VXyokgWysq0clzuWp8dqhbL9GAXCBuY6nCzus36h6cbFVa4Ac1SHkklAg0bqMp1kvNVO8fBxof6MbjurVCstcFMwC2blS4eMSEByDgIE8xgAVhZrkXw1QpP9gJWIG6PV6QD7Mwn-Y9AxZcDXFmBw5GM3w-Tnk3Rh6OFpAAD4QEjOYDAdMxztuGcWiAAQkea43wAjEijGZj0-jetnsYXY6v17794txjAFhiwZIIe5L4QFIlAtiAbZiJeGb7kmsZmiBlBA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ts=4.2.3#code/PTAEDsFMDdIJwFygC4At6VASwM4QPagCGockRAxqkQEYA2mk4AJgA75bjIBQAZgK7gKyLPnApUcfAHcAonClwAFAFtIOHEQDmkJDmRxOWgJRIosOKADe3UBKnSIkR-MWr1mncYDc3AL7cIPYyrvjKAOQAVvz6oPCK4T7cfILCouKcvJxYyJAAMvj4rEqmThbWtnag0qhYDKBKBvyQxhVV7aBBAHQ9lXYBAUGZ2bkFRSW+gWDghGTI-HDiyACerJgAtKAABtAczFugNMugzJC8RPx0PEEAgnkA6jcAmgDKJ2ecmCSsZBS4mHMFktVpAUkIRGJgnIFGEAEzuDTaXSgfSGcAmNpQpwuGHKNSIry+AIUMSxeJhABK6kuyFAAF4oaE4PDwvjPJBEt5OmBdlhmMkBOD0thwFlwDl8oVWPDWjZ2jU6phGnBmrK+h1ur12gNuCTwLFhuKVlScDT6SKxRKxtKJtzQLz+WC0pDmPh+PRIEyALIeJEI9l6AxGNXtIJoBxM-1IrpkNZEZBKWHGHx2h2gTau9TgcK06RhADWABonJBmChCDg1n9eMctoDFlt1fWlpIQriozoY5A4wmk0liaTaa73QwmSazQzhx7vb6dEpwlBHOS4Jy7eZ4MkgjFIAwNKB2BosDQ6jllj0utwGLTUUR0ZAAGpEQy0BhmGDwXxBG93x-Pj3m8BLjoLkghmUAVHjKgjBQEEcG4I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ts=4.2.3#code/PTAEDkFcFsFMCcCWBjUsB2MDOAoEpM4lUNtQBDeWCyAFwHsBaRdZKudW2AEx1OggwEKAIygA3jlDTQ+AFoJ6oALygADABopMhfHpaZoAPLpYBmfhOwAgum4AJcgBsAZitAiAdAFZz0gCoA7vo4AL54YMj06Fj0TrCeTvQA5gAUUESiAJQA3LJgVABuCFjU0OQADhUsybgRoFExtKCFzpDUqhnCyCIA2gDkuvT9ALr56vWNWM0A1rAAnu5dxH1qY-iDiv2T0bHxiSmpc-MaLW2wuTg7MXEJSWnLop5Dl3yEgpnIAEwS2tIAYohiu5fH9QABlRAADz8ENgxXQWnC+CmtwODyExC+r34H26AGZfoZ-Bh3CJNGCAKLxBGwoIYWiLVRfCnEwIM+ZWJHXPZ3Q6PZD4y74QjdNDvAAW5CwoB5aPuqSMACMAFawZC0TzHLDpTEoIWvK74cG0JDoZLi7D1aZmi38GXOJKBUDzeiQUAMUDJIHUcigODkdA1FyQJwUOygKjkbjkJXxM5OdqgQIS0muyDwBr0bjUeCQGL1CpUFwIWPx6bzeJvGCgADClG4LGcAAV6CxmpJDOB6PBaBL3P10D2+-1YeC3X2B7E6BLR1Tpc1VP1YAu54YAOqwaYD9nTbbIyK7eWHevwRvoFttziG+r2WBcPTJDCwN0y+3VgQASQAIkSZCbbSneg4FAfNEAARyTRBuDXGQMiVBAyXxbwAHYAE41AADgANgAFi+WF+nBSAKkQgCan6KcSMQsDIOoaC5wPLMbn2BUf2FQ8WL5NIf08eCEA45jeXRVJePI81BNRVjDh-AZxOSUZJKPaSeO-OTqMzeTFJyK4jTASl3kQGVGVIigZXZJwnAAQhwENWFoRBoi9e9a3oHtz3ILhUmQBsmycVt2wALjrXyL38q9aCyYLCAQzNOxkRA3G80LL3bFRlFUU8PPC9tPHHGdQAAH0KhoUpyzh0sysqAs4PjhwlLI-0MaQUWqiK8nwLK-JqzV8snEqurCnq6t7CUwUMKhaAzdBQDQuadMMcIwVas9uva8ZBtS2rKQXIqQtWoaIs8TdpjBSbptAL4rp0pan1oVz3KbLzNvKzUTsinSg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ts=4.2.3#code/PTAEHkGkCgFMDsCuBbUBhAhgJwCYEt4MAbABQHsCAXUAb2lAdBFAFElUA3YxWAZ1Bxl4AcmrIMlSrCwA6UABUAFnn4rQATzKIsoAMZDelDPEq8Z9RswDqWPFNCVFsVIl4EA5nrLJkQ0LwQA0GMcUABrWFgABw8veDdDBF11c0ZQADkyLEdQAF5QYXgsx2EAGgsGAGUtHPzhSvAAVXkACTKK0Cs+ajquw3a06sRHFgxDPILeGsUAfVgxygHGIcc+noKVxTWlhkzsxVHxuqL9gFp5-vK0vdXuicLire72gF9oaGZ08FBT0CLQAAGCBQAP8iAAZuC8AAPODsdDYfCEUgUExsFC0Dqfb6-EhjXTETABDpfABKrXuJxKV0sYC+P1AeN4BKIRNgHU2M0O62EU2GswuixpDGxDKZLLZHT5tyOk2mMwA7s9ym8PnScX8yKAokRtMQ4RjMLgCMRyFR+HRro9KY8dqBNvdpYpXtAg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ts=4.2.3#code/MYewdgzgLgBAKgZQPoFUBKAZGBeGByACyigAcIAuAekoHc6A6KATxIFMJgAnASxKgBsAhmADm9EJxGU8AbgBQ1GGBAAaJavX0tCyjFCRYiVJnIxoPUTnxFSFanRqMW7LrwHCxEqbLn7oMAAUASSsAZnoARgAWeUVlNXjNbUU-WGDTMABXAFsAI1ZOMMiYuR14BBgCzgky7gAzGAAKYJxsXAAmAEoYAG8ymAG9cAgQflZ6fhARRoARQShx5RpGzs7Y3QBfUtLFTlZBABNwfiY5bjAFzjrBYFYYAFlMqEFcsYB5XIArVmBYPsGYEdTCscAA+GAANxA3AO8gBMIyOXynDhgxAX1M-wBg0EpnM5xEqOxMFyeKgFkJcgBG3kW18w1g2SeL3eXx+UFMj2er1YH2+vysWIGQKa3Ww4J6GxUVMGCJgoQArAB2ACc0oB6M+mJlxNx+HxlgieHVxJJpjwBpEMHaxp1MClchpciZ3NZ-Kg9COK3kLpZvLZv09ICsIPFvSdvp5fPZ9BhVgVPuZUYDHs1gpgeot5KNalJ+vJNvtidd-vd4i+9EEVjwgggBzqIh823Ol2utxgQWykbd7N6dr2h2OTEBIGBYvBUJhRJgA6OYBOMDlWTyBWns6HME12tNGbJFOnALzlunTrpqUXXaTPd+pk73dLvdwQpHY7B4ZNAzlitVH83GL7O6ZpaMA5nah7msBNq-g6TrcJeJbRoGXprLU8F+ohHpHCG47hjIMCKIglScNUnCofeGGxgc8Z4QRFRVDUihweRKblp8go0vhuiEfRpFMVeD6BpqlbVgAjjQBTME2pTMGwHZoTyABi1TZFyfpWGg+xzicAA8qnJu6oLyOefElkpIAqfxt7yWMZkWSWgp2iKoYSg68IHKY35qnaW4AaaQHkgSIG2jueZZhS1rBYMMHyCZ6Esch6wXsxZZYbgzm4Zx5RESRZH8RRca4AmmXccRDG6LF+kxmmT4cbR2U1BV16phWVa4HgYkSUwUlyDJdx3vxACCxGCMOuDrvOw7LsiADaAC68i9XJ95DZwI1wJkJBjFY40LtNU0FGolrzWUi39SWK0jepmlDtp+2cHNhknc4S2DcNTDrZtdy4Bpg4Tdpe1IgdZgBaIs2PcZ1msBdTBWctb1WNNERqO0aihMdjGQ9D9AkJkEAEI0EQAAwoRjcOrUwiOzVYhPyM2FwFG2dx8gA6twUAEGdfrQxAvkDDtk05CtiIrvdx0ApaQsztdE3AxSc1rtLC65CAoz7GAkv8ySKtjMI8uOvSBh-p8rPs5zPLc6YLNsxzmNvTzT52sukvTe0KPWmjv4S8RpjTYQ3DGtYrD8JMeCzb+yuq8IzvXPwECsGo5KZKwYeOolmomzbZMjRA9BO8RCMqgAHGoKpKujujp9bZtjNzueC8R2O4-jETtKEKFlJXpu2+TOde4UuC+7kTCsKHadfBn1dQ3b9B943eONIQoyCHg7eKJ3mevT39ARzr6v5wPifJ2PxtV932fb9rasrXP+Mx3H7c7LoAAGtZDAYT8wDQEgANY83swCZE4BAbgEIg6nBSAyGAABhN4bw0AzAqAPJG1pUZqCiGoBU81Mp3TmgbfwMC4EIIRsgt2oQ0EYKpq-VIiUCHwIQDfRoSp27nloTMJAbwABCAApAAolAwiA87Q9BgAAD1MBEZBMMQLtHtL+YRYjrSSNMK7WRchKE82oWUVh7DuF8MQAw+RHklHyhkRsEmuhtGcN4fwhA01CazXoCI6mtNzwDQAOI8KQBwgAmkgAAcgNe4PCHIAj8YIbIrAIjiKRnaMJET2geRRnaNx1QABeYAmDcG3KaKAbMxjmgANIEkirqEQrBbxgDqOcNmTBoLSg2BmDRDJaaKHcZ4nx-jAk8PoHEyJVgJGJTaV43xASgn0BSSAdJmT2KDI8cMzpYyJlTO4IwPJX18AAEUk6sDAD4IA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BUFcAcBsFNQEsDOA7A5AF2WgZvAE6HwAmoARgJ6inx4CGksWAUKwMYD2aKOAyuABKASQByAcX6gAvKADaGAO7w+GADSgM8BmoC6AblAhQfQkjQBzeXs48+oQaMn8A+mICqAWQBCAUSFpOUUVNU1tXSwNUAAWAFYABkNjMAAKMwtLUAAfUDRIAFsKIgBKG3Y8SDQOLCQeUHgAD1QsFFTWUE7QBmIGKgAuPMLiwhsbdQ6ugDcGWEh4QfyiogmTEtAAb1YSwflJzpJoHSwAYS4qrEXhlf3QPHO0UkGKLi4EBjQJrtBuLkJSCwMLCqXbcOYFNBXZaETSELhKKEjPTjVh6Ta3BA4Q7HM4XWSgBIGW7cXg4X7-QHAlCgt6FSFDaGw+GIojItHBQzsb49Qh9AB090IfgYHAAFqlUnClEylCJHk11jIAHzo77fKUCv7CsUSjiQYjwNBYABqs3mmjBdLldEaipVWzVjuQeFAqT1BqNprmiBkvtAM296wdTpD2KBuKNAGpI0SQyHyQC0EDVHzoJAUOL5FLrU0LbSITnGnoSrG450AL63b7lku3GtE24kLD6tAKMOnB5YTQAQm77YjXZ+rwpSapnO+JjEAHlwH5BgU-ohoCQCLyKAhQFguLR6BZEAxQE2W5uqEdbiYj4RW1n4Edw52e33bziH0O-onkyg0boh6SiZW7FJNtn3vC5NHuKpSDzd9KVUdkGmaPg2nkeQAEZNAAJk0ABmPRNHkOJNAAdk0VC8IUVCknI1DawTWCUE1IURXFVI7U2etWCA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ts=4.2.3#code/JYOwLgpgTgZghgYwgAgBIFcC2cTIN4BQyxyA7gPZQDWAFAJQBcyAbucACYDcBAvgQaEixEKAIIhg2ADb4iJKBClwAHvSasO3PgQD0O5AFUJ5XABUAngAcIAZwJgrKAJLtkAXmQ2wUUAHNkAD7IIFgARtDcDtbIAMrAAF4oHgDkABoxyYHIyRlZyQCymUHJADJF2allkY7IAPLsrh4AjFkAzFkArFkA7Nz2NfnAyu6xCShB9Vy6+lEog8MecYlZk1ku3FIQYMiYQ0zzfTDoIAhgwCbICCbM0GA0zHBS6BBMXj4g-kEhmOFQjMihcjkTY4LI2cw-YGyEjIYAwZA0WbkeEPJ5JNwpN5+ZJ0aEw+RbdBQXAxCGAqT3R7POjcGHaGEKMBE3AAQhZqOeWn4s1i5EwEBMSTQWFBQXEkke3CuIC8nj5ApAL15-MFI0IMIo1Ho+B4ABo5MQ9MgFEpVLi8HreNwbPLBQA6TW0GnTOUqxV2k0qeh9fhGpzgaA2CCnc5mRx2HkxdDWKDYXAeDBx5AAMmQ4ukUpMsps0egcaYUZjSY86pIju1Fv1DMUXvNlp41tzsZwHprZsbRZb5ed-WiADkIKRC3nQQmRbhU+nHin8Ma22pPN4-Flvr9kA2CNLZYqh0388gB7vO-G8cRuzqqyQjZ6zReDXPTRW50zicheuv9RuBAHhEhkABREAAAscCQdhh2bXAIGUSAQHYGxhTjXU0wkaRT2Qa953+LEPhXMIInvK52AgBccN8Lkt22CBgNAiBwL3HAmEAkCTjoiDi3Q89K3vG8K0tGFMMfc1n2ZN9OA-QjyGIp9GVE5IiL8O0lOScT6z6HkXBaDwyJnVcIgw-RFRuKBkAAWmCcgwCA5crkwTATAII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KYOwrgtgBAwghgJwCYEsRwDYAUD2aAuUA3gFBRQByOC+AFlALxQDkI1dzANGVAMo5g6jFgGcBHbuQCicEYSbNgs-Fx4B1YHOHMA7ppUkAviRIAzMCADG+FDhBRZI4DQrAAbs4AUiAOYAuKBB3ZwBKAKCPBGIeOgQcHUDgBKkEOIRPAAMAVSCADwAHYGtgJAcEH0hQfACAEiJfQwyQgG4jE3MrGzsoH2B8GBxqVHR8YE9LRGHMXAIA+GQ0abwQfDCoAG1wCAAjZ05AyF2EAF1o8hEdFHxLenHJxexl1bPyKAmnWHv0R4IAOioaLQ-DxXlAEH0wAh7OsAAz7GHHVqg97AT4Lb4zFa-fiCIEg17g-CQ6EARn2JMR+JRaKmPyxMjkwNB5EJxI2cKgFKRr2p81pmPwvw0jPxLIhUI2ZKgCNa+KQwFMcDAGGqorB4vsjmc+FckTu6KWBBaPGMxjMFmstnsSBwAEEMBhPDhCgg4F0QAFmABqZhQAA+LAAVFwoL8w74ROFDs51sc1lsji9zpdrrdnc43VaQknmdTvcwAqyJRHfuCkGBLGNPCJIPs3JgwMBswwAHxQGvQL1QesYRvw43MnmyVHMYOFjVlHwiUslCtV-JxcvWOsNpuMNsLnBLwiB7ur8nGtXkeWK5XVBwiJwuYLpdOu90D16mkhA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strictNullChecks=false&amp;target=7&amp;ts=4.2.3#code/PTAEBUE8AcFNQIIBsCWBDAzgKBI0AXGeNVTUFDUWADzQGN8lICALNfUAWlDVADs0AW3gAzAPYAnHn2aE4OMAAoxAIwBWsBhgA0oEQFc+DFGL47Q0CSkEp8KAG6xzhk2d0o++WBIya7p81h8OgA6AEosOXgANRJ9WABGUABeUAx8Kz4Ac1AAH359QRVvPNAVMTEkWDQ+AG5IolBYpHiAJhTQAHJ0iU7S1oAGAdKM+PqoprjYAGYOno8s+oa4UABlMWEAMUNjUyTUgG8sUBPQRQ8AExoALgKi7106MSvb+eyw14yF+oBfccb1lsdv4+O1Uuc+FdqLc+IVihJHs9YJ9MlkwikAHxpL7ZJYTAASGzEqzQ0BQsDMUBWh2OpwEwhR3ywfywy3ghMExNJ5LMAGEkKZ4KkOVyyRSMFTYHiAfo4BIRSSxZTGsKiYqeRLGgAyUBHU7kDAAeQA1rdypVqnVmUtcABJTzeET0WAKRB8cgOiROujwK50JBoCTsVwG6RifAsEoAdzQsjE-CExHdqg0DAIRFdhoAcgAZACaoENACEAFIAUV54FWWA8Xi9zrWG1g2yMIPtde9iV1tJOEKhMLhD1ATxe2NRHzHTJ+rNrjobCu54vbc593f19ORk9xzJnns7a1l3gXSowy-rq5oXkhlGPGrP+71pwoJrNFSqNV+rNZuEliFIlGiVZQHvZ1vzAX8SHQXxKBqC4PQ7Z0YIkeBHAkZgMGsFAAwRV1YI9UBBBqZg6EwJxQEgMR9GHGphxYCpfDKIIo1gClWFgQQ9GQ2AmBCV1kE5dIeCQJA9GqfB9GQygxBEaR4JXYhkJ4ew0CwtAVCqfCom0V0I3gY1YGYC4KDsVsQwoVh2B4dMVhIvg+HDRjQGQzgxDgPhYDg-AxFwi44PcqMLAkVzvDsMj7Bg91Z3PeAoxYFA6BYUMSBjSBKEvCkLjUqpeNdfQGIAAyizt8tAQw7BEiiqPcjyCHjPLRDEiSyJEIKOPyqJ8t3BDV15SjPDQtc6UTRlt2nGs9wbXqyoGx8TgwgAvTdYXuCRPx0xopv65gjlwddhq3RZXRZdaVk2jJttdfUFqWwdVqOpYnjMDgi24wM8tuM6BsOBMGS6F7sLyzpdGu24AE5wYAfXB0HQBZI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ts=4.2.3#code/JYOwLgpgTgZghgYwgAgDIQOYGdkG8BQyRycAtgPYCu4AXMiJaQEbQDchx8AbuVMJHSxg+IDOwC++fKEixEKABLkKAZTgAHYBBA4CxemQiDhoMRyJZKUEIYD8xkWf3AsABSjkMUMqWh0m5OQANhBwIOz6Idh06Njs5sgUXBAAFAAeDqYANMgAnpmiAJQFTsRY6qEA1inFyDzAACbx+ixCAGJ82g10SqoaWjoRxAgAFsBBDVDaPcrkapraWADaALoSUmC5Fci9c-2LAHKGyAC8O7PzA8sARDa+12v4m9u7l4sqVncoZ6-7OkvXSzWQwPdjPRQXP5YABCEHanRADVO5z6C3+11aYA6AwaoI2WwhqKuAEEEGBgOQdMjfmibkkINdkAAfZCAipwSp4p4E5AqZQQdzkCpQclw5HXKJYRks66jcaTbTXdgAemVyHBvP5guFopwZwlmClzNZIzCDSlYJ5fN8ABUCXqUXtaUtrQKPDqtFhHk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AkHsHdQF0qAZgSwHYBNSQK53gBYCm8AngA5ED8AUCKAJJpJEBOrRWcFJAagMqgAKj1AYiqNCjgpIaGnTAcMOTAEM0+bpTET002fIDGcgM74OAcwCiAD3IAuUACUiN+6AC8oYHCLngAG4aEzRzMTU-JwARSJJvNCJYWL8ACgBKYNDwjBQAN2sAGyIAWyJNJ3AhAFkAGWj8otLy-G8MSCMcMs0AOiMOOKbuuFSAcly80cyFegAhayEha2dFUDU8SBLIlCM1QsLSUHQWdk4ySlNQVIB5ADlagE1kSFZQAANsuDf0kLMLNzs5AATF4fH4Alk-hE-CCEklQCkiBlIWF8BMhi1YWIOl0Wn0Bn4MZoxhMpsEFKt2v40KN8NAXgBrUDkViQSisA6gaDSAjvYpfGZgdo0-CJM7iSQkNTnEgoJCgUyUIxyw7SvJ7HCykplXJxA40flHUxCVia0FwU1EQI+JREEyWKQALzOakubwARpBIMUNG81hstjJdvtSKtDShjZanJ7vUQNObLdb6HBiAq1GUADSgd14GW6SQGORG0DKVQYDRwGgRk1m7xIPamK2rauW0FApNgISCNis1iC-PoKV5uWgMXiLiIRV2lVrUDq1goSKHSDy9WFTWmMNEfAoLDeACMQIAzAB2I9A-cd-0IQM7Pacjj2p0ut1oLruth+uT68MYJxvkoP1eAAfBULXQSxQUPU9z0vG1r02bZgwfO1IAdFBnSwV13gAoCvzQfVd1BUZVBQABHTUAH1d1Gcl6AAQVqAB1eiHkECVB1nbRZXlFMSDXM0I1HSB8CnZVUDOFBtU4Rc-B-bdRySBgMCvR80OfLC3Q0Ug-XWG8kPvUNEmgZTQSPYJjNMhIcH2CylL3UAAG8jj-UBRho0AAF87JMhyLU1clLJUilViYE5lDzARhFEDipBkIt0GQVQjHitAS23HBWDS7jVlua4XAWABVZxbmEB4AAVrFAABaLkCEOITpGzNQMFoegSheEhQgtb1sHlUhcFYRtCnlDQsGgAhEG5fYuUZLkeSOfBCjiPsaCQZLUtAUJdjgfhwLQSxTFSNQnHMBcDqzd1Tv2yx0icmhQEe+CR1SABCaVgNA173TuxyHqe+gnvSuBMrQYIgfoTyFCBjgQay94ABJHLUTzKKR91PLeYIodWda0BSwwtrkHa9vOw7juusnLspiD0hpg77sBp6Xve0BPtAb7ftWIGYYyrLgiZx6ccF4HQdnABqbMBbAHHPnS0wbLgfdQW2yJSYgo7RnAFBRizUYGg6tBXrJGgOAVwolZ6BBCvIdkAGFXSRaZflReXFaxVXdpuzXdbck2zfdq3IBt+3HeRGgg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BUHkBFILgFAlARgHSgLIEMDWBTUfAOwFcBbUAMwHsAnUAA3JtOIBdsBLYxpMAEwZo+Kj0LYANpOpsAxuy41iodgE8ADvgDOoOfTr4Fktf1ABmDAElyGyfnIl2RAB4ALbKW2KAboTluRrgICFTyisqgAOb47JisHNzEABL4XFFu7AAULGycPACUoADeCKCg2gDuXOwBoDkJ+cRFpeXlctjahADkAKJ+ht7dcKCG7KR0KgAcAPpTACxTaFMAbADcZW0dXaDdOLhSpMOjsRPTM4sArBttep094HRcPvTHY2egAOwzl5+fN1t7rtoFw6NhiG9TpMvjMBCt1psAL4IZEIfTEbygXKJHipdKZUAAXmisXieSSeIy2T6Ax07G6BQ26MxgXxzmJ2KalMyaHYNAAYlwXPgACZZRlo5TaGj2NCSGhRLKsqkSkJmKCwRDIdCgERiYgSaSyYgKJQqdRaXT6OiGYymZBCUCClzG02RMDgADKRBt9F0XCooANotFoXCZpJ7AAchQAEb4OhWMVcEUtTYB+oAQhTadu72hOHYbjQYOIIpo5HFANR5QzWQt+BogZTRMJxO63iexCiDJKm3K+ZU0Gw7HwaGINEqVaRIVrgfrmkbzZFrfbZHI8bovdabUHupHY4nU6KACosCPi6Xy5WJeVkajmc4UygiZGYxuE0mst0UwymVKnxFARXxiaM40-MU-k+CVH1AFNzBA2J303L8YKlGUx3lRVnwAGjgoC8PgiUg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GEBsEMGdYKawFDJKAUtAbtAygMYBOAlgA4AuoBM8yNcsmeUjoA3sqN9QPYB2sCkQCuBCryIAKCiQqQEAGj4j+FAJQcuPHRQAWJWADpZ8hKAC8oUwoDc2nd32GjBXqqpW3H+zoC+yAFoYLAkALZkCqAAKnjUtCjoDPAxLAla6DroNggAXKBCpPwA5vaZPEnuavn8ImEARghE9sGOboLCYhLSOfmFJCXK3tWgtQ1NmpzljtYGxjmW1nJ2rTNOc65VnipqZWD+qNOgACa8eGH6Uup9wgPFGftrRAgUIkT8sy45Rs9kCNAUGQbYYaPaOALoILoMikXAUJSgGG8eHiBDHZRkET1SAkAitZ7QU78SAAT1aySYsVYKSmj24MJIcPMBKJpNAAEkACKLABE4AAMgBBPB4HlgnQMplLMy2UDoaD8MlHSUA8y9Aq3Eringq+E7Cg1OqNZqHOl8DqicSSGTLPIaorFIZbQ3jIiTVZrZzzW2LHLamZezYeRYg-2gKFmpEo+HHUAsgRs4ovdmxqxXG4OywAPgea24z1e70+xi5YYjjkx2NxJzOFz06ftd1zeYLbw+ge+v3+gMDIPUZda5YACtAiNAwi8mqAh0ReH8iLIkPljggGGPZAJQANzYUupJWkIAdWkfOKEqwBTUtSmLSK7DVUsJ4eIi7jWH0IfZARQNgmqFN1YADk2AAAxGAAjIB75gLq5iftW8bEiSP5-iQAGgMBYGQS0RztLuVrSB6MywdKCgZncihEXejIPiCr5NJRRw6Mcqr5JyqqMWa7pMTwHbhEgFDjmQiwsfCRi4JAIgIAA8gAZlcA5UZWOLfqc5yXNcjYlM2TwvG2xYmLaPwIH8AJAi4fagAA1AZshPoJESKcqs7RmiNbqXoABMDb9Npt4tnpRaBmpdZXNZGEAPpRquMZQVREJgOWeFUBQsDXos-AIAA7leCRSIBhSAcoADsAAcACcyiZTl7Hwlc-atKl15GCFGlgk1CSGTKcpgLEoBNLORAYveeonk0Z6NWlnWtV5Ck9ak-VEINw3IjFbljQu565Yw4moQIYJUp1v5EP+HxAdgnlxa0ABy0nRAAovkWC4IQpCUHGHj8TunTiEwBAKhqJCQJAoDQAQBBIEw0CIiN5iSDDq2orGE6uq0IiIKA91xCRG2LkwAyHmirQAAKpQAtCQxT8JICDkgIsC8AoRiQLwxQyFNO05A16Ck7AFNUzTdOCIzCDM6z7PNXZAlCQ1QA" TargetMode="External"/><Relationship Id="rId7" Type="http://schemas.openxmlformats.org/officeDocument/2006/relationships/hyperlink" Target="https://www.typescriptlang.org/play?#code/PTAEEsFsAcBsFNLwHYBcDOAoTJQDkB5UaAe3XXACNxZxUBPUVE0AE3gDNxl5QADaACcSqeAGNRrPqBKD+Q8ADcAhqOlCS0eINTh46GXKSoAFiVboANDjCVxygK7peASTTaOysfraduvAQdKWjFpMRI0QS8MGWRYemtcOjYSfWQAclRQSGUAa15nZGcmFhNlRQCNUQl4KUN5QSVVeGluUUFPbysbUAB3E3AxE1BlQV4x2GbWEogYBCQ0VXAI31RlGnQAOmxcPig4RBQMVoMI+JHQIfFcpjKs014xSfJL5WRQOyYxqZGDB4h3B0vLwGFptrgXFlWKl0MhAJgEWSGbwA5iCTCD6FoZBxbo9nlhMG0PMDQAAVADKAGF8W52p1eABvTCgFkpcmQUwACgAlAAuUDoVCNZDIgDcmAAvoTAfSyVSaTLgQAmUBM1lsjkmJX8nmgAC8AD4BULuGLJdgnsoXhTqVaDPt5kcDDaFXTgZY5bbyLTid4VWrWQoVKImFB9GsYPzkA5IHZBOLmazwkUhQ4JLJOYn1Syg81Q6gEPzBcLkdZs4HGsHHiQHGgozG42Xy2xmvyACLNJss7mqrPZ0zgLa6JCC5QwfUt0SbFSwBzwAgcHni9VSvvQIIhDVcvnGku95ugMaoByCd4Dod0BCbMZaVSc8+bcK11A9gDUt0Hm2H4bH0GXrNXdV12CQYty1HkixNEV92bI8TzPAYLwLeBr3gW9UHvRDHxrNA3w-C8RwjP8+ylVcdjAeAAA9RGQCwei9ZwDDEN5YnOKiaOmZQBVNBBLnxC18U9fEACErUZPtk2LNNmEETMDyqcRJHzQtd1NLtswUmppifOtQGjWNtHUnsGUAwMN1A6F2W3SC9wDcs4NPfCv0vFCb3gO8Hx0l9-xZUyWQhVA4XtGBZDWNBblUC52ErWo+LtUAOBIWBYBIXoIBiSgxLil5kyFaJtiA4RqiUwRawgvSG20GD7PgY9HM8nDUFfV8fNAUjyNAABBXwYu0wTBxGWBemUegDC49AglBXgSBxOgDEy4pLXIbYludeU7QAUWolB2GmdidrWhjROKOzLgiKT01kvt1V0ZCbLU66k0a+sDMEIzquzCatFk26EA9LzuVavziHMsQwK2jjanK4tTQ+9UHIQz9LM1XV33SAB9fbaNqdIgewQqREU2LSuQTkZznF64wnAAGHd9Kp074dq+CBQcb7rzKvDyfgPHV0krIsd2hiJx4NKXU27bsdYTl0mLdIPQAdgADgATkBzBBdqBjNmR7dxU11htd1kwIZ2qH1dwA3td++Al1AXAKVAbRhDe4giqJ6YNG+hhMCA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www.typescriptlang.org/play?#code/PTAEHEFMDtIJwJYGNQDMCu0kBcEHtoAoDLXA0JOSAQ20gEE45qBPACgDdqAbdSALlDR0AWwBG8ADShuMAObYAFoOHj4AShWiJcANoBdUAG9CoM6CrZ0caEMgB3UI2btZ0BYvUA6VAm7dOHj51AG5CAF9CQhA0TBx8W0oaOmdWAB4AFQA+QN4BUAzpNw8tNThNAoNjaLBzC0grGztHVNd5JW9ff1zgsJjImKQCAGdsUGomAEZQAF4KKloGJlY2SYAmAGZpSYAGUJqKEbGJuDXZ+eSllzYAclG4G+29vrAh6FHxpg3zpMXWtmwcD4T32BxE1AA1pBQPcCHJ4KBsCwAA6QYYHEjxci-FLLFiZUCQAAedGgABNhkJtAiAD4wwEIdw5Lh5QSFGTtZRUsoVDJVEwxOqWay2WAtPFsYodHx+AIs3oHAavI6fODTOY4q4rdZbUC7faDFUnM4aha4653QGPPXPA5vD4nb6my7-QHAm2hUAxDIAZUJTDwcCiMSgsEQKBOeEcmLItjY9kDEMpBG4LFA9gQSlAAANiaSKdn1HaVZrWucCXmYBTuTpQHT7oy5Mygvl2VKuaodLyqjMstVBeZhU0xU4Je3OrKepADWBwmFCIy6HBUNQkND6NU6tBqCJ8g33GFIov4Cu16AAEKb8zb3eCfdyMJ1YYind7hkHiIL6BL0-QgDChIklWlKXiYdTUPCpQ6IehBIqioAAGJxLGjByKIMBjHMG50pedJ-vOMYJKA8LYAAcq+FZAeSlJIaQCSoeh345BMchshU95XmYQ62CxXg3pAXjYHgACqyKonAf7UMMkBsPsSqHO8YwkeRu7qsRDQqTJRhCK+gg3AAIggIgEDcoDhDOCkfMpr4mupZGvmw2n8XphngsM1rPjYumgDcADSpnmS8llKRpr5OnZmmOTpt4+a5UkeS+MV+daEH5OsZmgsGYChvAyCIiikBfj+q7Qj68AcPAABKaLIiMkBpL5kAsNIACyDSKHgZJ9mB5hQiwgiNSwj7mLuSidYIbVjWSMFwaV5XwD675yNVwy1e80JzGVcAVXAK1rdJaT3tINzgAAohkpl0jcAAKADyPoXVkYT2mM0nbVVNV1YIW07YtiDuHtdXnD1Zh9XpOqPKY5gxGDeqbNI3p+vAcCBlDZijR1ZJ6XdD2Q3OUTHsuJWgD9H0AI58KMDVNYB+aUhxdKdgicz3t1aOgLDg0zQVJPzXAf2NtVFNophvPvbtkDC6MQWzWLv1LULlOi6TEtS9gh1LU9XpgEo0LDK+hAvTCfOKyL318wLAOS0rwPs7DNwQ5I7Mw01gg6gjYC+v6KNBvjsE8yrpHUqrNubSb1si2kTNwE9Byy4Hwemx8Yfi0n6tiHgeCyNQ0Ba4j3uo0AA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MYGwhgzhAECSAiBpApsgDsgTgHgCoE8MA+aAbwChppgB7AOwgBdMBXYRmzACkqujRYAjEAEtg0EQBMAXNAIYANLwCUZAL7leA4WOgRkjAHLIA7rElcps+cmWyAbjSlleVRgAsREAHTOAvBKSANy8GhrktAyMeswidADm5ijoWNABdKZwSKgY3ABE+sCYBtAA1sj4ecohkUxkgQp6BsZmktBqaTGYcYmSybkh5AD0Q9T0dXQsALaCWEk5qemZCP1YXACcAMwA7AD66+v7AEzVw6O10aQNTUam5u2dkzNzfQuYgyPQAAbIAB6MyDokggX2gADNONBikxuuwROMzmMotBBDQaCBkGA6PMUphHstsriuMwWLYQp8LvUpI19LdWg8Aqj0Zjsa9cR9RpJkGCwCwQNF4oCsLp7GAQKTwZDobE4QiKeNolJVniliYssquKd5cilW98WqVm9sE9ZpgiJryecFVTJDTmnc2h0Arr2eQg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JYWwDg9gTgLgBAJQKYEMDG8BmUIjgcilQ3wG4AocgeirgEYA6OMHMAZzgDI42YUYk1WgCYmAUQBuSAHbxukmTAASKaQBMANkihC4AZiYApAMoANBmK0hFcWsnQwG9jADkIaweWCztmdEjgAFWAYLQAFVg4Ab3I4OJ4AVwAjGBCtQKQADxgALh4YKG8Acwp421pgNmNk1NCkADVK4CStPKSICC1VCgBfSm8BKD80AOC64z4BOBiytA1gNABrAGEIBNk86QSQJO1eyjmUNg4xrTgsgXUOZ0dV8AhpRQAeU6QIiHYAGiC0pAn+JAAPmmsXivABcAAvCCyrN5ktVutcnAAAyfUFxHoUDHMQoSCEPZbwxZ5G4MACyazYSAUshU6i0UCeSkC5IAMsYwKpLEhrLJgdCABRIKSyACUUOBM1hcRgAAtKgxqTB-gJBVE4HMFis1hs4PLFeCBAwtQjdfAANT0OA9MWlGVwFCMmCC-AAdSQGjQuCQ+DtOKxlDKRHU2kFEulMu90l400SKV+GWyNqh+oVbAYLA+bHtUYesY1pp1SJT0INGaNSFzsOjsbYNV+qaebC50kBUXrCbqSZgPSeVBbqkBpHKcBM5h5fJgOLKNDgWngndqrUQxEcNzcHibg7bHYb3YufYHreHo7JG-cggdcBn8TnwEwcEFAEJKtUu1pGmxmloI7e4nOZRLo20L4FsGgaGQ-6jn00FEDACRQNIT7QWUTxqMAEiAqhDroZhcCEsSkJROWDCEdqPTYde1HxIEACeYB-GghRgPAABCHQwGgKDgDhMr9hhWF8bCeFCTRNFEtqSBqHkURFoish9OJIlUIJVHKfEe4fkgSniQJmHqTK-plH0sFzqqnpIMccB3JAjyyE+ZIWVoxy2Q8NgeCwSDcQIahiroaAKhoaghlwq4OAw7zsG6IRyssQUhTIXg+EM-g-Ae2RRdEOICNkeS8IU0glDi95sF+P5IAA-G0HRdNI+zkJg6wYMADzpekFzqvqFzfIFwDBaFPSkmukWRDF8rxf1iXSC8iYXFlgJink44WFYNiRqOD5PpU5UtEgf6zrQwZIAhSFwOBGjVnOsHHadyHNieJGHnJCUhkeO7DuQsG1vAxggE6GivD2w0Rc5VlsG59kwLNGUwAtqZdblMC9a9Mg2hKkJSiVFSPoKO1NHtB13kd8TwYhyEXVdtA3aTJ3k3AD1Dk92Q9HAAC00x9QNMjvSe+xAA" TargetMode="External"/><Relationship Id="rId7" Type="http://schemas.openxmlformats.org/officeDocument/2006/relationships/hyperlink" Target="https://create-react-app.dev/docs/adding-typescrip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codesandbox.io/s/typescript-react-basic-4b55i?file=/src/App.tsx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2ality.com/2020/01/typing-objects-typescript.html#object-vs.-object-in-typescrip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#code/DYUwLgBAlgzgogRwK4ENgC4ICMD2PQoB2EAvBGAE5IgDcAUAPQMSiSyKobZ4HFkAcNCEwggKFHBTp12yNKQgAzNDFqNmszgoDkACxDBgObUJFiJU6XVYQcAEzuZCSALZYxCgIz17dhQGZ6EV8FAG8AX1Nmc0kra3AWAE8KKABjGEwYSihCAHMdAEklEAMWKABrEAgiaqyJQhQkNmIwfVtUkCITeMgYFzRgACEoXILCMBBcsUwsEZzIMk9PQnobGCQABzEAZUS3fEy93GAFXf3gAAptda2KCDsQGFSUjbAoHEJtAEp6KxEAQSaOH6b1SA0S0EIinMID8YESWx6EFyFBKbzyOgAEvgUN0UWicvkyNpMQNjEFmPjwISFJRqFFROJYk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#code/PTAEDkHkBUFEC5QBED2oB2KAuoCmA3XAJ1AFcBnXUAMVPQGMsBLFdULATwAdcAoAMzqMWbJunwoA1rgAU9AIYAbRQCN59SYloNmrAJSIJTACagA3r1BXQ9VuRxFc5UopwBeG0tXrJMgIwANKAATEEAzEFYRKS4egDcoCCgAAby6BzJeIREHADuABbEfJbWjlikRGyOzq5xvAC+vE28SdDcfJw8oADKpCpR6u6gMvKI6KQAtirEQSpjk9NEeqBuAHwYC8R1tuj2oM79RIOIvYeDK8Pys8troPKgALSgKnXNSQCS6FjE-Op8Yt8iL96FQALIuZhcRQccwlKwjeZTGbPRGLAwbJFEOqNHZ7CYQphQjiIcGuQnQi4ja4rdb3ABUz1eTQ+6H4xEcpk6fFxOGcE0powxi1mqOI6PGmJpd1AAGpGU1BDoRHdjMYEULkXMNUtRSQLNZQGUKmx7nKXg1mi0wJAuLp0EpQFx5EcJrhAQIhHb9pMAILKPzqiXClHaoL0AD8uvFmz1cMNbuN0rNsuG9FAAB906AAAzxC0epWsb0TP2KYKBmMi0M2XUXXO1-WlBOVJPPFP0bHMsBiNlEDnsdqPGvagvCIt80thCuYqtB5Fpjz17Wwg1Glumttyjv5pJQOCIP25eQccj7Hj0Jj8GFrthc0D8FAkRVj3agACEH6aQ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BUHkBFILlAdwE4EsAuBTUBDU6BPAB0wCgQIZ4k0tcA7UVerZAMxwGMzTOB7egGd0oAOaZ00HOhwBldGnqjQAXlAAKejgC2mADS5xB1IIAKyPqOQ7dyAJSqAfKADepUKH5CRbAK4AbfwBBcVUmMwsrG0xkdw9QAH5DbABqUABGAAZMuI8EHHEAblI45AlfZEYAAwASFy1dAF8EOr9AkMxGgDoq4sbikoooWHyAE1HcQPxiTEEmFj58AAtsP3pOdFQBUjWNrcZxSWk5BWZRACZNHX1k4wjLa21bBzcPL2FQNuDQtRNzB+isXiiWSoDSWRywPyRRKHjK6Aq1TqDU6LRcXw63V6pH6pCA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typescriptlang.org/play?target=7&amp;ts=4.2.3#code/PTAEBUE8AcFMCgAuNagDKwOYGcCMoBeUAb3lHNAEMBbAewFcA7RALlEfuoCNYAnAbjIUAZpQButXgEtEsNtkTTGmQQF9BSFKAAStOgGVK0KbEZ5CJIeUY05oBUpVX79XjeqwA-PMVTlgilApbAAFXlpMXhoPXjYuWloAG1hKRg1AgGNaABM7AAoASkIAPlAJKWyAiizcgDFKBW9QQpKy2gr0imw4SgBrQrZyyudulN60BmzEyE8Bto74ZwALVOzsNlJAwJoGZjYObj4qrdBoXlhhPkouZO1Vn0dj0HVFwOScNgwcXE7yEFBzhlXNgpLRGM4eApatJTNk2LoDEYTGYfs4MkspIlsudGPC9LRDMZTHgANoAXTUGiyZkQoCW+PwRGIqio2B0+MJyLwgnpdFwADpIYhocjsoLYFCYYwxUKRbD+aM+oUNP8AJLMPiiDIIPyyXha1BfbAAJks2zoTFY7E4PAEzlEEmksgeficqkWus1lG17MRRLMps2FHcdgcrqe2FcIaaYf8zmCYQiUWoMTiCWSqV+oBq+SKBFKQyeOfqjTYLXz82GIx6-QKg3aw0CivGk2mszrlazK2l6zNJyoFr21sOdv7p3OlyiN1gd2lLrjgReznevaNxqz-0BwNB4MCsqlcN9BKRxPXaIxWJxeL9XON5LUi2pCjp+NNTJZDSPnNPPNf4slor-sKB5AXK0oKjWyqLP8ACCiSJKAtBcAAVrAGS0r0sCQGylDnPYvjKAAhPAaqMEsfAyKkPrBEE1DQJIiCpIgxGevq3qoAAwnodCMAA8ihaGIPgQbkCSmGQPsNp8GSaZJCkaSvMGtjzk4TZRrYMYEW6j5gs+SHIYyJAfmyXEpmC-GoehqJPrSIaGfpAohvwoD-LGmDwDZ460NAACcADsb6IShuAkv5xoUi5YDxHJqQehqbE+qZPEWYJgbOGJWEqTJQWWYgWYhr2bn3vA7oebptL6YFzKsqASXmQJ6Fnp5BWBZV-IFc5rlaeSZU0l50D6HosD6FprUocaCpDSNjyRTlgm9c+ZzedNY3IXeADkDjrRF-z6fNnlLdAxrGgAHBYlUksdJ07WAe3oXFeoGrV3H1blADMfaieJWVsHdeWzZQ2YvYwoDIHAzR+BkiT0NkrrDhRGSgOJoMoAANKAsD8pg-Lo8ITDoTuLmgDBvBRJARMACKULIRMAEpYAAogAHtAROwIgGT8kEOEuFwUMNGytDCKAKXoQU6XfcOtrZeWBYNp1YCA9AuEVcLiDkUDZkg2DqB5Jj2O4-jiCEzRf2gAAtBjTOyD2QSIOLgT-BlElS9JbD05gzPQE8TuSwc0tsFTsj5bYhXdRSJU6X1+kfe+NV1XxDWIG9gjNaHsc5W97Whwr+GOD1B3hANU1aRnbXYCXM27UnC20od01lyhb0kptijbbnf21-1xpvW9AAs51N5dvd9zdc33UAA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typescriptlang.org/play?target=7#code/DYUwLgBAlgzgogRwK4ENgC4ICMD2PQoB2EAvBGAE5IgDcAUAPQMSiSyKobZ4HFkAcNCEwggKFHBTp12yNKQgAzNDFqNmszgoDkACxDBgObUJFiJU6XVYQcAEzuZCSALZYxCgIz17dhQGZ6EV8FAG8AX1Nmc0kra3AWAE8KKABjGEwYSihCAHMdAEklEAMWKABrEAgiaqyJQhQkNmIwfVtUkCITeMgYFzRgACEoXILCMBBcsUwsEZzIMk9PQnobGCQABzEAZUS3fEy93GAFXf3gAAptda2KCDsQGFSUjbAoHEJtAEp6KxEAQSaOH6b1SA0S0EIinMID8YESWx6EFyFBKbzyOgAEvgUN0UWicvkyNpMQNjEFmPjwISFJRqFFROJYkA" TargetMode="Externa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typescriptlang.org/play?strictNullChecks=false&amp;target=7&amp;ts=4.2.3#code/PTAEGcBcCcEsGNIDkCuAbNBhAFgU3gNbgBcoAZgIZri4BQtaukoKAdgCa5myu7sBqFOBQBGjUm07de7UAF4WHLjz4BuBk1Ct0aQcLG5S2jPK0719WiFAA3APaxZCycpmgAPmYwbmuALYADpAAngCMpPaO6oy+gSEATBEOTopSKuzRmv5BwQDMSY6mxmjq1jGg2SEALAUpoaqg1gAqAMoV0NB20JZWYADqsJDY5GyIsHas4LRko5DjrKABcKyQLSh+oQAUFEbrIrjQADSgIrt++9AAlLWgAN60oI+g8BPgdowAdGh2AObboABqE6XCxPRpgaBMFDQVgNZptWDgUB2AjHJa4GiseC4UDsOwY1gAcmYfgokEgBweT2skMg0IWxThYFaoERyIIVMeNKhMNSrjU4NALLZKNoAF96C9JswljxIAAlDHoSChUyylZrDabULHeIgwWRdj0GZYuYTRbLVbreLbM4XY6nMznA7XPnSPh3TnPV7vXBfX7-IEiEH0MHWJAAeSaAFFSAADWn0uOspGQgCOKFgkKNYYhPNhgpCARxB06RyFbQo4CI5C6oAoC1wAA8AmgEINQIneUW6LnO-mvCVBcKkSiHcFcVwKMrBymICgRD3kWQ3ekvV2Fi53RlhwjRxyJbQpVALXLFeBlfE1ZbNTadaA9UzVzJjbN5qeNetcranfaTnaXV2Ex7jBY9fX9P4KEBYFQWpPM6RhJ8l1LLpjhZKsazIOsGwqFs23gDsN1AHt1wHRldznUU+yIrd0ifEd2XHSdKBnWi3DZC9F2CYtl0HcVJVeGVLXPZVcmvOVNW-e9H0FYoemsAAhCcpGnNBmGKesOGfD0hBxTie1HFcqDQZEhgOYjuIxUBNh4eA0BQdgeB+Yi8D8Gg0BsDFLmmN9zSleAyRaGAnPAH8oGWH4HVIcKnNdGLWGckCnlgFdNgAQig9xPDS4NPTBaj8yQyz2jLNDK2rJEsOgTTcNbdtmCIkj8qeIjyPhSiOWarl4PpbSd3akVOqeQ8wSIqCg3UQ9jwapU1NVBR-MC4KEtCwkAAlYGOQktoAEVgPwJjSwl9WseKfiPQSIEgIRIHAAYhg2+b+wvOaPigG67sGbBNnW2BjqfEQ7F9BsBOlZ7L1MRbVmWn5Vu20BCT20l-sFM7elASMY1IJpsDZNkAHdsAnDs2REChZAAWgtCYcUgOxOzYOY-BLDouimaaro++7sA2q8FEhF7IHiN7rugW7uZ+jaUesFDyxEFBmAY0VLHKSpgiC6Boph0owEx2MhVxpECaJ1lmFJ8nQCppYaeI+noEZ-aWbLKY1Y1j46YAVQCYtoEwKtcE2E6wFlh0FYrDraCAA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hyperlink" Target="https://www.typescriptlang.org/play?target=7&amp;ts=4.2.3#code/PTAEDcHsEsBNQGoGVQFcB2sCmAza6t4AKAZwBcAnaAYzIDlUAbRgYQAstqBrEgLlEqosAGggx4AXjSZc+QgEoAUIrIBPAA5ZQAWVUJxAMQy1okdKClF5FgHxi4AblAhEh42VPpl1M+XuwjdH5dfThAkzMLUCtbUABvRVAk5zAKLDJUCnQHROSXNIys0AByNJImMmKc5JTQAszzAEZqvNT0hoEKIRyAXxzlRRx3T1AAc3SAJQBDTEgAWyt+dFQ5gCMsCnjcpPqi7SmyNgA6ChnYeate0AHFFwADKDg70DmsGZJQVUhUUHUKeegJC06EgZAEkDQQIEHDq7SK4CmjCEtzAJAh0DB1BmoHWoCxzEIoAA7hi2KApnjEYxVlNuNCDrDCugPjNVBBEcihugIuZzgBJMiNIj46m0rj8GISOyPWDyfgyrY1HzMyCMLBHRiQUbCqk07hWeS9RT8wVEcZkaazOaG2oAFRQgNAkC4Ay5PNAJoATDrmHrxdFrFLpNg8ARZfLxIrkiK-ZdFD0UR7IALvebLedrU4XPbQBt-hRFEA" TargetMode="External"/><Relationship Id="rId4" Type="http://schemas.openxmlformats.org/officeDocument/2006/relationships/hyperlink" Target="https://www.typescriptlang.org/play?target=7&amp;ts=4.2.3#code/PTAEGcBcCcEsGNIDkCuAbNBhAFgU3gNbgBcoMKuAUJWrpKCgHYAmuAZrI7swGoCGcPgCNapJqw5dmoALwMW7TtwDcNOqEbo0-QSNylNGWRq2rqlEKABuAe1jS54xVNAB5JABkAmmvq4AtgAOkACeAIyktvaqtH5BoQBMkXYO8hJKzKqWsaABwSEAzMn2xoZoyqCWACoAyrnQ0DbQFmA5eaEALMWpYRXVdbgNTeYtoADqsJDYoGxMiLA2jOCUs4zzi6CBcIyQNSj+YQAUfAb7QoMANKBCp-7n0ACU3aAA3pSgH6Dwi+A2tAB0aBsAHNjqAANTXB5mT6VMDQOgoaCMPpgWqgWDgUA2AhXLa4cC4Na4UDMGwExgAcno-j4kEgg3en0sCMgSMYJgwqNA6Mx2IITI+LMRyLSzhUcJ5dT5OMoAF9qN8lvQtpxIAAlAnoSBhYyqnZ7A6HMJXBLQyVRZjUVbrDn63b7BLHW73K43Ex3QZPMWSbivQVfH5-XCAkFgyFCaHUWGWJCuKoAUVIAANWezkxisQiAI4oWAIq2wtPI7m8rGymPwkUcsqlgZDZqV0DFjlOX2ZSVl-nyxU-FXbDVatCQBJ6geGp0m0Bm7ltjLWuaQBZ28f7ArOj2u64ur2nIxvWFK34AoGgvgQqEw5lVtklzv1xqNz4tznle+Z7tNl9zqR1+qPntKCPfs1U1cBtQKMc1UNdcpxnSUyhGSwACEQlJdg+G1V9QD4FgfQyHCEQgFAhFCQICWxNgcKMGwpkGMgQnIrFDk4eA0BQZhOGBMg8H8Qk0CsAkHhWRdl0DNY6RqGAuPADcoG2YE3VIeSuO9FTGG4g9PlgKjDgAQnPAAfQzQD0yN-VhItq1ASlKVUSzr2bas-0GACHKFG92VfFyGwDL9rJ-CV+n-YZYQVAMX3PCNVHC4CnPA4ddTkJV4Ek6SNNkykAAlYCuSk8oAEVgfxFj0ylzUsdTgSAvsIEgARIHACYphypL4u1MJ-igBqmsmbBDmy2Byu5IQbGDXDe2Vdrh1HZLFlS3Z0uBTL8psoraWGyUqtGONEwMGxQBKojisCNAEEmZsmCXfwSVcpplji7roEa5rsBy2bppHLr6ue3qpgGnLNuCmUBV8XJ4hCKToGUpbVHaSGYGMSl5LsyUczzAtrjQ2odvjJMNAOo6SROs74Au6AruK26G2WeGof+SAbAAVUCcjoEwPhCUOCqwDu6A3RQegu1lIA" TargetMode="Externa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 idx="3"/>
          </p:nvPr>
        </p:nvSpPr>
        <p:spPr>
          <a:xfrm>
            <a:off x="1089025" y="2235900"/>
            <a:ext cx="7069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b="1" dirty="0"/>
              <a:t>TypeScript</a:t>
            </a:r>
            <a:br>
              <a:rPr lang="en-US" b="1" dirty="0"/>
            </a:br>
            <a:r>
              <a:rPr lang="en-US" b="1" dirty="0"/>
              <a:t>Basic</a:t>
            </a:r>
            <a:endParaRPr b="1" dirty="0">
              <a:solidFill>
                <a:srgbClr val="7DBEC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2"/>
          </p:nvPr>
        </p:nvSpPr>
        <p:spPr>
          <a:xfrm>
            <a:off x="1089025" y="3468300"/>
            <a:ext cx="52002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</a:pPr>
            <a:r>
              <a:rPr lang="en-US" b="1" dirty="0"/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dirty="0">
              <a:solidFill>
                <a:srgbClr val="009696"/>
              </a:solidFill>
            </a:endParaRPr>
          </a:p>
        </p:txBody>
      </p:sp>
      <p:sp>
        <p:nvSpPr>
          <p:cNvPr id="5" name="Google Shape;81;p11">
            <a:extLst>
              <a:ext uri="{FF2B5EF4-FFF2-40B4-BE49-F238E27FC236}">
                <a16:creationId xmlns:a16="http://schemas.microsoft.com/office/drawing/2014/main" id="{E49D3FA0-D5FE-1A41-AC0F-CFD2D79F6F93}"/>
              </a:ext>
            </a:extLst>
          </p:cNvPr>
          <p:cNvSpPr txBox="1">
            <a:spLocks/>
          </p:cNvSpPr>
          <p:nvPr/>
        </p:nvSpPr>
        <p:spPr>
          <a:xfrm>
            <a:off x="5881009" y="3468300"/>
            <a:ext cx="2792819" cy="55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>
              <a:buClr>
                <a:schemeClr val="dk1"/>
              </a:buClr>
            </a:pPr>
            <a:r>
              <a:rPr lang="en-US" sz="2800" b="1" dirty="0"/>
              <a:t>Dmitry Kiselyov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872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Array / []</a:t>
            </a: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CEB64-72B0-4048-8FFB-66D195488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017725"/>
            <a:ext cx="3472528" cy="3911583"/>
          </a:xfrm>
          <a:prstGeom prst="rect">
            <a:avLst/>
          </a:prstGeom>
        </p:spPr>
      </p:pic>
      <p:sp>
        <p:nvSpPr>
          <p:cNvPr id="12" name="Google Shape;145;p19">
            <a:hlinkClick r:id="rId4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9049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Tuple</a:t>
            </a: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9FF72-BD35-9144-AEE9-BDFBE74E5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030" y="1541321"/>
            <a:ext cx="4390270" cy="2060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02B92-A6EE-B747-BD7E-562B89D71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725"/>
            <a:ext cx="4057369" cy="37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</a:t>
            </a:r>
            <a:r>
              <a:rPr lang="en-US" i="1" u="sng" dirty="0"/>
              <a:t>warm-up</a:t>
            </a: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1894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any, unknown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62A34-29CC-2945-ABC8-AB167D5ED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341" y="1631192"/>
            <a:ext cx="3953281" cy="1881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682C4-948F-334C-B642-24F850EDE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725"/>
            <a:ext cx="3438049" cy="32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7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never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E36C3-ED12-3A4F-A366-59EA2FA2E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017725"/>
            <a:ext cx="3275016" cy="15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3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</a:t>
            </a:r>
            <a:r>
              <a:rPr lang="en-US" i="1" dirty="0" err="1"/>
              <a:t>enum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159683-4A7E-C54D-8C0D-80392B790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4839577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8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</a:t>
            </a:r>
            <a:r>
              <a:rPr lang="en-US" i="1" dirty="0" err="1"/>
              <a:t>enum</a:t>
            </a:r>
            <a:r>
              <a:rPr lang="en-US" i="1" dirty="0"/>
              <a:t> naming convention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145;p19">
            <a:extLst>
              <a:ext uri="{FF2B5EF4-FFF2-40B4-BE49-F238E27FC236}">
                <a16:creationId xmlns:a16="http://schemas.microsoft.com/office/drawing/2014/main" id="{8346B68D-1D14-2D4C-9408-346600934557}"/>
              </a:ext>
            </a:extLst>
          </p:cNvPr>
          <p:cNvSpPr txBox="1">
            <a:spLocks/>
          </p:cNvSpPr>
          <p:nvPr/>
        </p:nvSpPr>
        <p:spPr>
          <a:xfrm>
            <a:off x="311700" y="1177512"/>
            <a:ext cx="6098431" cy="332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DOS: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✅ Use </a:t>
            </a:r>
            <a:r>
              <a:rPr lang="en-US" sz="12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PascalCase</a:t>
            </a: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 for Enum </a:t>
            </a:r>
            <a:r>
              <a:rPr lang="en-US" sz="1200" b="1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types</a:t>
            </a: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1200" b="1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names.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✅ Use a singular name for Enum types.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DON’TS: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❌  Do not use an </a:t>
            </a: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Enum</a:t>
            </a: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 suffix on Enum type names.</a:t>
            </a:r>
          </a:p>
          <a:p>
            <a:pPr marL="0" indent="0">
              <a:spcAft>
                <a:spcPts val="1600"/>
              </a:spcAft>
              <a:buNone/>
            </a:pP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75272-F615-1047-B313-3C56487B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30" y="1337299"/>
            <a:ext cx="2987774" cy="31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2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Literal Types / as const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24813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6FBCC-C1DE-CE44-9041-8C5707639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37299"/>
            <a:ext cx="2803177" cy="3157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15FE5-E48F-1146-89A9-FB9F8E295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275" y="1337299"/>
            <a:ext cx="2898233" cy="3157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18C146-F27D-E242-B94B-553BFF62E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905" y="1337299"/>
            <a:ext cx="2313288" cy="31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00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inferred array type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24813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0AAE3-11D0-3648-AEE4-49B1DEAE5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24813"/>
            <a:ext cx="4345057" cy="41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0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 </a:t>
            </a:r>
            <a:r>
              <a:rPr lang="en-US" b="1" i="1" dirty="0"/>
              <a:t>Unions and Intersection Types</a:t>
            </a: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920A9-1107-4F46-BF62-31392EE81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017724"/>
            <a:ext cx="3905023" cy="412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4615B-1F4A-7046-8897-2B31B5668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114" y="1501742"/>
            <a:ext cx="3447947" cy="28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7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What is TypeScript?</a:t>
            </a: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311700" y="1017726"/>
            <a:ext cx="7648542" cy="169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TypeScript is an open-source language which builds on JavaScript, one of the world’s most used tools, by adding static type definitions.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TypeScript validates that your code is working correctly.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 valid JavaScript code is also TypeScript code (TS errors could be ignored).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TypeScript code is transformed into JavaScript code via the TypeScript compiler or Babel.</a:t>
            </a:r>
          </a:p>
        </p:txBody>
      </p:sp>
      <p:sp>
        <p:nvSpPr>
          <p:cNvPr id="6" name="Google Shape;145;p19">
            <a:extLst>
              <a:ext uri="{FF2B5EF4-FFF2-40B4-BE49-F238E27FC236}">
                <a16:creationId xmlns:a16="http://schemas.microsoft.com/office/drawing/2014/main" id="{338FEB5F-0DDB-7C44-87CE-40BF76CE28CA}"/>
              </a:ext>
            </a:extLst>
          </p:cNvPr>
          <p:cNvSpPr txBox="1">
            <a:spLocks/>
          </p:cNvSpPr>
          <p:nvPr/>
        </p:nvSpPr>
        <p:spPr>
          <a:xfrm>
            <a:off x="311700" y="3001353"/>
            <a:ext cx="7648542" cy="169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Benefits: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Safety &amp; confidence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Reliable refactoring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Time &amp; convenience</a:t>
            </a:r>
            <a:r>
              <a:rPr lang="ru-RU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&amp; comfort</a:t>
            </a:r>
            <a:b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 descr="How I simplified my import paths in TypeScript - DEV Community">
            <a:extLst>
              <a:ext uri="{FF2B5EF4-FFF2-40B4-BE49-F238E27FC236}">
                <a16:creationId xmlns:a16="http://schemas.microsoft.com/office/drawing/2014/main" id="{BC139085-A85C-E04B-85EF-FD0910EE0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80" y="2058463"/>
            <a:ext cx="2333813" cy="131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05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exhaustive check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8A3B9-6472-4A44-9A83-3FBD0502D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3831077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3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 </a:t>
            </a:r>
            <a:r>
              <a:rPr lang="en-US" b="1" i="1" dirty="0"/>
              <a:t>Type VS Interface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31901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485F3-B0AA-9D41-ABDF-A251DD394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017725"/>
            <a:ext cx="3301887" cy="412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16061C-5926-6D4E-B4D5-D5C117760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200" y="1301258"/>
            <a:ext cx="3204699" cy="32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 </a:t>
            </a:r>
            <a:r>
              <a:rPr lang="en-US" i="1" dirty="0"/>
              <a:t>indexed access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31901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20E74-271C-9849-A19F-3D316449D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91688"/>
            <a:ext cx="3300253" cy="363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 </a:t>
            </a:r>
            <a:r>
              <a:rPr lang="en-US" b="1" i="1" dirty="0"/>
              <a:t>tips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D1662-49CB-214C-88CB-DC7EED55F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4"/>
            <a:ext cx="3942987" cy="412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4842B4-6F98-F84B-9A68-4D7AB21BB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138" y="1337299"/>
            <a:ext cx="3233997" cy="31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98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 </a:t>
            </a:r>
            <a:r>
              <a:rPr lang="en-US" b="1" i="1" u="sng" dirty="0"/>
              <a:t>warm-up</a:t>
            </a:r>
            <a:endParaRPr i="1" u="sng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05400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Classes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5964180" y="1081517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 1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6B61A0-3DE1-8B4D-9044-1D420BDD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017725"/>
            <a:ext cx="2388970" cy="4132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92FF38-3F5E-F24E-86F3-7D895732C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679" y="1415195"/>
            <a:ext cx="3096361" cy="3144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E696BA-97C3-5F4E-8ADE-0F2FDDC18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934" y="1017725"/>
            <a:ext cx="3031482" cy="3961778"/>
          </a:xfrm>
          <a:prstGeom prst="rect">
            <a:avLst/>
          </a:prstGeom>
        </p:spPr>
      </p:pic>
      <p:sp>
        <p:nvSpPr>
          <p:cNvPr id="8" name="Google Shape;145;p19">
            <a:hlinkClick r:id="rId7"/>
            <a:extLst>
              <a:ext uri="{FF2B5EF4-FFF2-40B4-BE49-F238E27FC236}">
                <a16:creationId xmlns:a16="http://schemas.microsoft.com/office/drawing/2014/main" id="{AC7B0490-BAEF-0E4E-B921-1443FD02D34C}"/>
              </a:ext>
            </a:extLst>
          </p:cNvPr>
          <p:cNvSpPr txBox="1">
            <a:spLocks/>
          </p:cNvSpPr>
          <p:nvPr/>
        </p:nvSpPr>
        <p:spPr>
          <a:xfrm>
            <a:off x="7598167" y="1081517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Playground link 2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7343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Generic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43043-717C-C544-8ABA-D0B9B1087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3602995" cy="711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4F521D-743C-8E4E-B248-FDC2F9E8F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808274"/>
            <a:ext cx="3602995" cy="704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40D3E-7D18-4042-BC05-3BDBF4C83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2591082"/>
            <a:ext cx="3602995" cy="428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43CE6-AAAF-B749-AFE7-2137719B6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01" y="3098721"/>
            <a:ext cx="3259064" cy="2044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8B970-6F78-0E46-B07B-8A99EA1D8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807" y="1460204"/>
            <a:ext cx="3252486" cy="26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02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Generic Classes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08D1C-0008-F14F-BFED-06646816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3120860" cy="2398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051C09-66A0-6E44-9C05-46B266E2D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085" y="1517482"/>
            <a:ext cx="3438049" cy="18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52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TypeScript + React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12" name="Google Shape;145;p19">
            <a:hlinkClick r:id="rId3"/>
            <a:extLst>
              <a:ext uri="{FF2B5EF4-FFF2-40B4-BE49-F238E27FC236}">
                <a16:creationId xmlns:a16="http://schemas.microsoft.com/office/drawing/2014/main" id="{CAC4BAFE-7859-2947-9AAF-531AE66036B0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145;p19">
            <a:hlinkClick r:id="rId4"/>
            <a:extLst>
              <a:ext uri="{FF2B5EF4-FFF2-40B4-BE49-F238E27FC236}">
                <a16:creationId xmlns:a16="http://schemas.microsoft.com/office/drawing/2014/main" id="{2C475014-E079-AC41-954D-7D3BCCBB6D0B}"/>
              </a:ext>
            </a:extLst>
          </p:cNvPr>
          <p:cNvSpPr txBox="1">
            <a:spLocks/>
          </p:cNvSpPr>
          <p:nvPr/>
        </p:nvSpPr>
        <p:spPr>
          <a:xfrm>
            <a:off x="6551980" y="1337299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Codesandbox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0BCF95-504B-154C-820F-FC07BDE4E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99" y="1017725"/>
            <a:ext cx="3541541" cy="4125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E736CC-57E8-2640-AF91-1A62C6CC5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915" y="2212277"/>
            <a:ext cx="4800030" cy="2255365"/>
          </a:xfrm>
          <a:prstGeom prst="rect">
            <a:avLst/>
          </a:prstGeom>
        </p:spPr>
      </p:pic>
      <p:sp>
        <p:nvSpPr>
          <p:cNvPr id="9" name="Google Shape;145;p19">
            <a:hlinkClick r:id="rId7"/>
            <a:extLst>
              <a:ext uri="{FF2B5EF4-FFF2-40B4-BE49-F238E27FC236}">
                <a16:creationId xmlns:a16="http://schemas.microsoft.com/office/drawing/2014/main" id="{F67291DC-110F-8E43-A862-83AFB88C46EA}"/>
              </a:ext>
            </a:extLst>
          </p:cNvPr>
          <p:cNvSpPr txBox="1">
            <a:spLocks/>
          </p:cNvSpPr>
          <p:nvPr/>
        </p:nvSpPr>
        <p:spPr>
          <a:xfrm>
            <a:off x="6551979" y="1656873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CRA with TS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900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1789720" y="2060644"/>
            <a:ext cx="5564560" cy="96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6000" b="1" dirty="0"/>
              <a:t>Thank you!</a:t>
            </a:r>
            <a:endParaRPr sz="6000"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62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What is TypeScript?</a:t>
            </a: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1026" name="Picture 2" descr="How I simplified my import paths in TypeScript - DEV Community">
            <a:extLst>
              <a:ext uri="{FF2B5EF4-FFF2-40B4-BE49-F238E27FC236}">
                <a16:creationId xmlns:a16="http://schemas.microsoft.com/office/drawing/2014/main" id="{BC139085-A85C-E04B-85EF-FD0910EE0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761" y="389039"/>
            <a:ext cx="1018133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996890BE-3707-6842-9384-FB79040D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26803"/>
            <a:ext cx="4656288" cy="3031761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FF9C99-ECFE-8A48-8EE5-148B3B3DF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02" b="3966"/>
          <a:stretch/>
        </p:blipFill>
        <p:spPr>
          <a:xfrm>
            <a:off x="5448910" y="605173"/>
            <a:ext cx="2583384" cy="3933154"/>
          </a:xfrm>
          <a:prstGeom prst="rect">
            <a:avLst/>
          </a:prstGeom>
        </p:spPr>
      </p:pic>
      <p:pic>
        <p:nvPicPr>
          <p:cNvPr id="1032" name="Picture 8" descr="AVATAN PLUS - Социальный Фоторедактор">
            <a:extLst>
              <a:ext uri="{FF2B5EF4-FFF2-40B4-BE49-F238E27FC236}">
                <a16:creationId xmlns:a16="http://schemas.microsoft.com/office/drawing/2014/main" id="{F02311EA-1E60-5A41-B36A-60153B677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9958">
            <a:off x="6751425" y="3655432"/>
            <a:ext cx="402349" cy="13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82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 dirty="0"/>
              <a:t>Types</a:t>
            </a: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141CA1E-F229-4943-AFFB-F36BDF490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24386"/>
              </p:ext>
            </p:extLst>
          </p:nvPr>
        </p:nvGraphicFramePr>
        <p:xfrm>
          <a:off x="311700" y="1017725"/>
          <a:ext cx="3456000" cy="3901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1507088667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3593359193"/>
                    </a:ext>
                  </a:extLst>
                </a:gridCol>
              </a:tblGrid>
              <a:tr h="192762">
                <a:tc>
                  <a:txBody>
                    <a:bodyPr/>
                    <a:lstStyle/>
                    <a:p>
                      <a:pPr algn="ctr"/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157402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984637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US" sz="1000" baseline="0" dirty="0">
                          <a:latin typeface="Lato" panose="020F0502020204030203" pitchFamily="34" charset="0"/>
                        </a:rPr>
                        <a:t>undefined</a:t>
                      </a:r>
                      <a:endParaRPr lang="en-BY" sz="1000" baseline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aseline="0" dirty="0">
                          <a:latin typeface="Lato" panose="020F0502020204030203" pitchFamily="34" charset="0"/>
                        </a:rPr>
                        <a:t>undefined</a:t>
                      </a:r>
                      <a:endParaRPr lang="en-BY" sz="1000" baseline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366638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boolean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161714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string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367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symbol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263582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number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06411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bigint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bigint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676981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object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Object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79253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function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Function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53208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highlight>
                            <a:srgbClr val="FF0000"/>
                          </a:highlight>
                          <a:latin typeface="Lato" panose="020F0502020204030203" pitchFamily="34" charset="0"/>
                        </a:rPr>
                        <a:t>any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729082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unknown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6690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Array / [] / Tuple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9555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4236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19710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enum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396504"/>
                  </a:ext>
                </a:extLst>
              </a:tr>
            </a:tbl>
          </a:graphicData>
        </a:graphic>
      </p:graphicFrame>
      <p:sp>
        <p:nvSpPr>
          <p:cNvPr id="57" name="Google Shape;145;p19"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4006091" y="1137751"/>
            <a:ext cx="4602215" cy="332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Don’t ever use the types </a:t>
            </a: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Number, String, Boolean, Symbol, or Object </a:t>
            </a: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types refer to non-primitive boxed objects that are almost never used appropriately in JavaScript code.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The type names Number, String, Boolean, Symbol and Object (starting with capital letters) are legal, but refer to some special built-in types that will very rarely appear in your code.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Always use number, string, </a:t>
            </a:r>
            <a:r>
              <a:rPr lang="en-US" sz="1200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boolean</a:t>
            </a: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symbol and object for types.</a:t>
            </a:r>
          </a:p>
          <a:p>
            <a:pPr marL="0" indent="0" algn="ctr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object VS Object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9253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 </a:t>
            </a:r>
            <a:r>
              <a:rPr lang="en-US" i="1" dirty="0" err="1"/>
              <a:t>boolean</a:t>
            </a:r>
            <a:r>
              <a:rPr lang="en-US" i="1" dirty="0"/>
              <a:t>, string, symbol, number, </a:t>
            </a:r>
            <a:r>
              <a:rPr lang="en-US" i="1" dirty="0" err="1"/>
              <a:t>bigint</a:t>
            </a: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A5A589-39CA-004D-B2D7-ED51F538D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952451"/>
            <a:ext cx="4602215" cy="39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64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 </a:t>
            </a:r>
            <a:r>
              <a:rPr lang="en-US" b="1" i="1" dirty="0"/>
              <a:t>Function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7F071E-7F2D-564F-BCD9-BF24832D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017725"/>
            <a:ext cx="2896028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1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 </a:t>
            </a:r>
            <a:r>
              <a:rPr lang="en-US" b="1" i="1" dirty="0"/>
              <a:t>Function </a:t>
            </a:r>
            <a:r>
              <a:rPr lang="en-US" b="1" i="1" u="sng" dirty="0"/>
              <a:t>warm-up</a:t>
            </a:r>
            <a:endParaRPr u="sng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3935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 </a:t>
            </a:r>
            <a:r>
              <a:rPr lang="en-US" b="1" i="1" dirty="0"/>
              <a:t>object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702061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</a:t>
            </a: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EC8CACF-4872-1448-BA82-2936301D3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17725"/>
            <a:ext cx="2077170" cy="391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23462AD-22FC-3D42-B4C6-CCEF9A3E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01" y="1017725"/>
            <a:ext cx="2138091" cy="391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1D168C9-C4FB-5540-907A-67FECC22E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23" y="1017725"/>
            <a:ext cx="2042942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F036FF7-FFD7-A743-9CDD-8DEDC402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23" y="1879221"/>
            <a:ext cx="2047784" cy="87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8EFE383-D829-9E4B-8FF6-1516220CC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22" y="2783619"/>
            <a:ext cx="3928947" cy="142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487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Types:</a:t>
            </a:r>
            <a:r>
              <a:rPr lang="en-US" i="1" dirty="0"/>
              <a:t> null, undefined, void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5302102" y="1017725"/>
            <a:ext cx="2824249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 (</a:t>
            </a:r>
            <a:r>
              <a:rPr lang="en-US" sz="12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strictNullChecks</a:t>
            </a: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: false)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145;p19">
            <a:hlinkClick r:id="rId4"/>
            <a:extLst>
              <a:ext uri="{FF2B5EF4-FFF2-40B4-BE49-F238E27FC236}">
                <a16:creationId xmlns:a16="http://schemas.microsoft.com/office/drawing/2014/main" id="{1140D9A9-1CA1-E748-8DBD-B550CA9AA33A}"/>
              </a:ext>
            </a:extLst>
          </p:cNvPr>
          <p:cNvSpPr txBox="1">
            <a:spLocks/>
          </p:cNvSpPr>
          <p:nvPr/>
        </p:nvSpPr>
        <p:spPr>
          <a:xfrm>
            <a:off x="5302102" y="1337299"/>
            <a:ext cx="2824249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Playground link (strictNullChecks: true)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145;p19">
            <a:hlinkClick r:id="rId5"/>
            <a:extLst>
              <a:ext uri="{FF2B5EF4-FFF2-40B4-BE49-F238E27FC236}">
                <a16:creationId xmlns:a16="http://schemas.microsoft.com/office/drawing/2014/main" id="{6193899A-0521-8545-A3B0-DDFBE432C0AD}"/>
              </a:ext>
            </a:extLst>
          </p:cNvPr>
          <p:cNvSpPr txBox="1">
            <a:spLocks/>
          </p:cNvSpPr>
          <p:nvPr/>
        </p:nvSpPr>
        <p:spPr>
          <a:xfrm>
            <a:off x="5302102" y="1656873"/>
            <a:ext cx="2824249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Playground link (void VS undefined)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A3D96-9F93-3347-85A5-3031B8946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017725"/>
            <a:ext cx="2824249" cy="258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F7273F-1FF5-1240-8AD2-D6D36F066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00" y="1337300"/>
            <a:ext cx="2824249" cy="1864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17B439-7B62-364E-A8A0-8557BB79F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0" y="3265343"/>
            <a:ext cx="2824249" cy="18645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F24B5-A751-A14D-A728-14E6153591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804" y="2228508"/>
            <a:ext cx="2824249" cy="18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78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9CA1F899-FF51-1546-B6CE-650E27CEEC7D}" vid="{43150F52-6CF7-6747-B175-A8110A994D3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8336</TotalTime>
  <Words>579</Words>
  <Application>Microsoft Macintosh PowerPoint</Application>
  <PresentationFormat>On-screen Show (16:9)</PresentationFormat>
  <Paragraphs>132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Lato Black</vt:lpstr>
      <vt:lpstr>Lato Medium</vt:lpstr>
      <vt:lpstr>Lato</vt:lpstr>
      <vt:lpstr>Arial</vt:lpstr>
      <vt:lpstr>Simple Light</vt:lpstr>
      <vt:lpstr>TypeScript Basic </vt:lpstr>
      <vt:lpstr>What is TypeScript?</vt:lpstr>
      <vt:lpstr>What is TypeScript?</vt:lpstr>
      <vt:lpstr>Types</vt:lpstr>
      <vt:lpstr>Types: boolean, string, symbol, number, bigint</vt:lpstr>
      <vt:lpstr>Types: Function</vt:lpstr>
      <vt:lpstr>Types: Function warm-up</vt:lpstr>
      <vt:lpstr>Types: object</vt:lpstr>
      <vt:lpstr>Types: null, undefined, void</vt:lpstr>
      <vt:lpstr>Types: Array / []  </vt:lpstr>
      <vt:lpstr>Types: Tuple  </vt:lpstr>
      <vt:lpstr>Types: warm-up  </vt:lpstr>
      <vt:lpstr>Types: any, unknown    </vt:lpstr>
      <vt:lpstr>Types: never    </vt:lpstr>
      <vt:lpstr>Types: enum    </vt:lpstr>
      <vt:lpstr>Types: enum naming convention    </vt:lpstr>
      <vt:lpstr>Types: Literal Types / as const   </vt:lpstr>
      <vt:lpstr>Types: inferred array type   </vt:lpstr>
      <vt:lpstr>Types: Unions and Intersection Types</vt:lpstr>
      <vt:lpstr>Types: exhaustive check    </vt:lpstr>
      <vt:lpstr>Types: Type VS Interface</vt:lpstr>
      <vt:lpstr>Types: indexed access</vt:lpstr>
      <vt:lpstr>Types: tips</vt:lpstr>
      <vt:lpstr>Types: warm-up</vt:lpstr>
      <vt:lpstr>Classes</vt:lpstr>
      <vt:lpstr>Generic</vt:lpstr>
      <vt:lpstr>Generic Classes</vt:lpstr>
      <vt:lpstr>TypeScript + React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PRESENTATION TITLE  LATO BLACK 36 PT </dc:title>
  <dc:creator>Dmitry Kiselyov</dc:creator>
  <cp:lastModifiedBy>Dmitry Kiselyov</cp:lastModifiedBy>
  <cp:revision>98</cp:revision>
  <dcterms:created xsi:type="dcterms:W3CDTF">2021-04-01T09:37:03Z</dcterms:created>
  <dcterms:modified xsi:type="dcterms:W3CDTF">2021-04-20T10:45:34Z</dcterms:modified>
</cp:coreProperties>
</file>